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56" r:id="rId3"/>
    <p:sldId id="277" r:id="rId4"/>
    <p:sldId id="259" r:id="rId5"/>
    <p:sldId id="262" r:id="rId6"/>
    <p:sldId id="258" r:id="rId7"/>
    <p:sldId id="264" r:id="rId8"/>
    <p:sldId id="261" r:id="rId9"/>
    <p:sldId id="266" r:id="rId10"/>
    <p:sldId id="269" r:id="rId11"/>
    <p:sldId id="274" r:id="rId12"/>
    <p:sldId id="275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CB2CB5-E033-4CF6-8BB4-A0A8E0405246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866933-6EB8-453F-81DA-86D2A0469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447800"/>
            <a:ext cx="6477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MODUL: </a:t>
            </a:r>
            <a:r>
              <a:rPr lang="ro-RO" sz="2400" b="1" dirty="0" smtClean="0"/>
              <a:t>MI/</a:t>
            </a:r>
            <a:r>
              <a:rPr lang="en-US" sz="2400" b="1" dirty="0" smtClean="0"/>
              <a:t>LUCRĂRI DE INSTALAŢII</a:t>
            </a:r>
          </a:p>
          <a:p>
            <a:endParaRPr lang="en-US" sz="2800" dirty="0" smtClean="0"/>
          </a:p>
          <a:p>
            <a:r>
              <a:rPr lang="ro-RO" sz="2400" dirty="0" smtClean="0"/>
              <a:t>Tema</a:t>
            </a:r>
            <a:r>
              <a:rPr lang="ro-RO" sz="2400" dirty="0" smtClean="0"/>
              <a:t>: </a:t>
            </a:r>
            <a:r>
              <a:rPr lang="en-US" sz="2400" b="1" dirty="0" err="1" smtClean="0"/>
              <a:t>Tehnologii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executare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şi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montare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instalaţiilor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canalizare</a:t>
            </a:r>
            <a:endParaRPr lang="en-US" sz="24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algn="r"/>
            <a:r>
              <a:rPr lang="en-US" sz="2000" b="1" dirty="0" smtClean="0"/>
              <a:t>Prof.: </a:t>
            </a:r>
            <a:r>
              <a:rPr lang="en-US" sz="2000" b="1" dirty="0" err="1" smtClean="0"/>
              <a:t>ing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Szőcs</a:t>
            </a:r>
            <a:r>
              <a:rPr lang="en-US" sz="2000" b="1" dirty="0" smtClean="0"/>
              <a:t> - </a:t>
            </a:r>
            <a:r>
              <a:rPr lang="en-US" sz="2000" b="1" dirty="0" err="1" smtClean="0"/>
              <a:t>László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Réka</a:t>
            </a:r>
            <a:r>
              <a:rPr lang="en-US" sz="2000" b="1" dirty="0" smtClean="0"/>
              <a:t>          </a:t>
            </a:r>
            <a:endParaRPr lang="en-US" sz="2000" dirty="0" smtClean="0"/>
          </a:p>
          <a:p>
            <a:r>
              <a:rPr lang="en-US" sz="2800" dirty="0" smtClean="0"/>
              <a:t>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22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B</a:t>
            </a:r>
            <a:r>
              <a:rPr lang="hu-HU" sz="2800" dirty="0" smtClean="0">
                <a:latin typeface="+mn-lt"/>
              </a:rPr>
              <a:t>eltéri szennyvízkezelő </a:t>
            </a:r>
            <a:r>
              <a:rPr lang="en-US" sz="2800" dirty="0" err="1" smtClean="0">
                <a:latin typeface="+mn-lt"/>
              </a:rPr>
              <a:t>rendszerek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részi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55576" y="2119256"/>
            <a:ext cx="7560840" cy="4118055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hu-HU" dirty="0" smtClean="0"/>
              <a:t>Az épületcsatorna szerelvényei a következők:</a:t>
            </a:r>
          </a:p>
          <a:p>
            <a:pPr fontAlgn="base"/>
            <a:r>
              <a:rPr lang="hu-HU" b="1" dirty="0" smtClean="0"/>
              <a:t>víznyelő berendezés</a:t>
            </a:r>
            <a:r>
              <a:rPr lang="hu-HU" dirty="0" smtClean="0"/>
              <a:t>, amibe a víz elsődlegesen kerül, mosdó, mosogató, WC, falikút,</a:t>
            </a:r>
          </a:p>
          <a:p>
            <a:pPr fontAlgn="base"/>
            <a:r>
              <a:rPr lang="hu-HU" dirty="0" smtClean="0"/>
              <a:t>a </a:t>
            </a:r>
            <a:r>
              <a:rPr lang="hu-HU" b="1" dirty="0" smtClean="0"/>
              <a:t>bűzelzáró </a:t>
            </a:r>
            <a:r>
              <a:rPr lang="hu-HU" dirty="0" smtClean="0"/>
              <a:t>feladata, hogy a benne levő folyadékzárral a csatornában keletkező bűzös gázok kiáramlását megakadályozza és darabos tárgyakat visszatartson. A 144. ábrán láthatók különböző bűzelzárók, a vízgát magassága átlagosan 60 mm, a bűzelzárót időközönként tisztítani kell, hosszabb használat nélkül pedig vízzel kell feltölteni,</a:t>
            </a:r>
          </a:p>
          <a:p>
            <a:pPr fontAlgn="base"/>
            <a:r>
              <a:rPr lang="hu-HU" dirty="0" smtClean="0"/>
              <a:t>a </a:t>
            </a:r>
            <a:r>
              <a:rPr lang="hu-HU" b="1" dirty="0" smtClean="0"/>
              <a:t>tisztítóidomok</a:t>
            </a:r>
            <a:r>
              <a:rPr lang="hu-HU" dirty="0" smtClean="0"/>
              <a:t> feladata, hogy a csatornák tisztíthatók legyenek, ezek épületen belül hasonló feladatot látnak el mint a hálózatban a tisztítóaknák. </a:t>
            </a:r>
            <a:r>
              <a:rPr lang="hu-HU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következ</a:t>
            </a:r>
            <a:r>
              <a:rPr lang="hu-HU" dirty="0" smtClean="0"/>
              <a:t>ő </a:t>
            </a:r>
            <a:r>
              <a:rPr lang="hu-HU" dirty="0" smtClean="0"/>
              <a:t>ábrán látható idomokon a nyílásokat kengyeles leszorítócsavar </a:t>
            </a:r>
            <a:r>
              <a:rPr lang="hu-HU" dirty="0" smtClean="0"/>
              <a:t>zárja</a:t>
            </a:r>
            <a:r>
              <a:rPr lang="en-US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35061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3312368" cy="1162050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n-lt"/>
              </a:rPr>
              <a:t>Bűzelzárók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66800" y="2286000"/>
            <a:ext cx="3008313" cy="2736304"/>
          </a:xfrm>
        </p:spPr>
        <p:txBody>
          <a:bodyPr>
            <a:normAutofit/>
          </a:bodyPr>
          <a:lstStyle/>
          <a:p>
            <a:pPr marL="457200" indent="-457200" algn="l">
              <a:buAutoNum type="alphaLcParenR"/>
            </a:pPr>
            <a:r>
              <a:rPr lang="hu-HU" sz="2000" dirty="0" smtClean="0"/>
              <a:t>ólom </a:t>
            </a:r>
            <a:r>
              <a:rPr lang="hu-HU" sz="2000" dirty="0" smtClean="0"/>
              <a:t>S </a:t>
            </a:r>
            <a:r>
              <a:rPr lang="hu-HU" sz="2000" dirty="0" smtClean="0"/>
              <a:t>szifon;</a:t>
            </a:r>
            <a:endParaRPr lang="en-US" sz="2000" dirty="0" smtClean="0"/>
          </a:p>
          <a:p>
            <a:pPr marL="457200" indent="-457200" algn="l">
              <a:buAutoNum type="alphaLcParenR"/>
            </a:pPr>
            <a:r>
              <a:rPr lang="hu-HU" sz="2000" dirty="0" smtClean="0"/>
              <a:t>bursszifon;</a:t>
            </a:r>
            <a:endParaRPr lang="en-US" sz="2000" dirty="0" smtClean="0"/>
          </a:p>
          <a:p>
            <a:pPr marL="457200" indent="-457200" algn="l">
              <a:buAutoNum type="alphaLcParenR"/>
            </a:pPr>
            <a:r>
              <a:rPr lang="hu-HU" sz="2000" dirty="0" smtClean="0"/>
              <a:t>Szuezszifon;</a:t>
            </a:r>
            <a:endParaRPr lang="en-US" sz="2000" dirty="0" smtClean="0"/>
          </a:p>
          <a:p>
            <a:pPr marL="457200" indent="-457200" algn="l">
              <a:buAutoNum type="alphaLcParenR"/>
            </a:pPr>
            <a:r>
              <a:rPr lang="hu-HU" sz="2000" dirty="0" smtClean="0"/>
              <a:t>Lamansszifon;</a:t>
            </a:r>
            <a:endParaRPr lang="en-US" sz="2000" dirty="0" smtClean="0"/>
          </a:p>
          <a:p>
            <a:pPr marL="457200" indent="-457200" algn="l">
              <a:buAutoNum type="alphaLcParenR"/>
            </a:pPr>
            <a:r>
              <a:rPr lang="hu-HU" sz="2000" dirty="0" smtClean="0"/>
              <a:t>WC;</a:t>
            </a:r>
            <a:endParaRPr lang="en-US" sz="2000" dirty="0" smtClean="0"/>
          </a:p>
          <a:p>
            <a:pPr marL="457200" indent="-457200" algn="l">
              <a:buAutoNum type="alphaLcParenR"/>
            </a:pPr>
            <a:r>
              <a:rPr lang="hu-HU" sz="2000" dirty="0" smtClean="0"/>
              <a:t>WC</a:t>
            </a:r>
            <a:endParaRPr lang="en-US" dirty="0"/>
          </a:p>
        </p:txBody>
      </p:sp>
      <p:pic>
        <p:nvPicPr>
          <p:cNvPr id="8" name="Picture 7" descr="u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354173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35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3008313" cy="45437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Tisztítóidom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99592" y="1844824"/>
            <a:ext cx="3008313" cy="1512168"/>
          </a:xfrm>
        </p:spPr>
        <p:txBody>
          <a:bodyPr>
            <a:normAutofit/>
          </a:bodyPr>
          <a:lstStyle/>
          <a:p>
            <a:pPr marL="457200" indent="-457200" algn="l">
              <a:buAutoNum type="alphaLcParenR"/>
            </a:pPr>
            <a:r>
              <a:rPr lang="hu-HU" sz="2000" dirty="0" smtClean="0"/>
              <a:t>tisztító csővég;</a:t>
            </a:r>
            <a:endParaRPr lang="en-US" sz="2000" dirty="0" smtClean="0"/>
          </a:p>
          <a:p>
            <a:pPr marL="457200" indent="-457200" algn="l">
              <a:buAutoNum type="alphaLcParenR"/>
            </a:pPr>
            <a:r>
              <a:rPr lang="hu-HU" sz="2000" dirty="0" smtClean="0"/>
              <a:t>kengyeles tisztítóidom;</a:t>
            </a:r>
            <a:endParaRPr lang="en-US" sz="2000" dirty="0" smtClean="0"/>
          </a:p>
          <a:p>
            <a:pPr marL="457200" indent="-457200" algn="l">
              <a:buAutoNum type="alphaLcParenR"/>
            </a:pPr>
            <a:r>
              <a:rPr lang="hu-HU" sz="2000" dirty="0" smtClean="0"/>
              <a:t>eternit </a:t>
            </a:r>
            <a:r>
              <a:rPr lang="hu-HU" sz="2000" dirty="0" smtClean="0"/>
              <a:t>tisztítóidom</a:t>
            </a:r>
            <a:endParaRPr lang="en-US" sz="2000" dirty="0"/>
          </a:p>
        </p:txBody>
      </p:sp>
      <p:pic>
        <p:nvPicPr>
          <p:cNvPr id="7" name="Picture 6" descr="tisz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6800"/>
            <a:ext cx="3505200" cy="22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32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412776"/>
            <a:ext cx="2808288" cy="3744913"/>
          </a:xfrm>
        </p:spPr>
      </p:pic>
    </p:spTree>
    <p:extLst>
      <p:ext uri="{BB962C8B-B14F-4D97-AF65-F5344CB8AC3E}">
        <p14:creationId xmlns:p14="http://schemas.microsoft.com/office/powerpoint/2010/main" xmlns="" val="203922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676400" y="19812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hu-HU" dirty="0" smtClean="0">
                <a:latin typeface="+mn-lt"/>
              </a:rPr>
              <a:t>A </a:t>
            </a:r>
            <a:r>
              <a:rPr lang="en-US" dirty="0" err="1" smtClean="0">
                <a:latin typeface="+mn-lt"/>
              </a:rPr>
              <a:t>szennyvíz</a:t>
            </a:r>
            <a:r>
              <a:rPr lang="hu-HU" dirty="0" smtClean="0">
                <a:latin typeface="+mn-lt"/>
              </a:rPr>
              <a:t>csatorn</a:t>
            </a:r>
            <a:r>
              <a:rPr lang="en-US" dirty="0" err="1" smtClean="0">
                <a:latin typeface="+mn-lt"/>
              </a:rPr>
              <a:t>ázási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rendszerek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kivitelezés</a:t>
            </a:r>
            <a:r>
              <a:rPr lang="en-US" dirty="0" err="1" smtClean="0">
                <a:latin typeface="+mn-lt"/>
              </a:rPr>
              <a:t>i</a:t>
            </a:r>
            <a:r>
              <a:rPr lang="hu-HU" dirty="0" smtClean="0">
                <a:latin typeface="+mn-lt"/>
              </a:rPr>
              <a:t> technológiái</a:t>
            </a:r>
            <a:endParaRPr lang="en-US" dirty="0">
              <a:latin typeface="+mn-lt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693262"/>
            <a:ext cx="1467036" cy="195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472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TARTALOMJEGYZÉK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52182" y="2204864"/>
            <a:ext cx="7200800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szennyvíz</a:t>
            </a:r>
            <a:r>
              <a:rPr lang="en-US" sz="2800" dirty="0" smtClean="0"/>
              <a:t> </a:t>
            </a:r>
            <a:r>
              <a:rPr lang="en-US" sz="2800" dirty="0" err="1" smtClean="0"/>
              <a:t>típusai</a:t>
            </a:r>
            <a:endParaRPr lang="en-US" sz="2800" dirty="0" smtClean="0"/>
          </a:p>
          <a:p>
            <a:r>
              <a:rPr lang="en-US" sz="2800" dirty="0" err="1" smtClean="0"/>
              <a:t>Épület</a:t>
            </a:r>
            <a:r>
              <a:rPr lang="en-US" sz="2800" dirty="0" smtClean="0"/>
              <a:t> </a:t>
            </a:r>
            <a:r>
              <a:rPr lang="hu-HU" sz="2800" dirty="0" smtClean="0"/>
              <a:t>szennyvíz </a:t>
            </a:r>
            <a:r>
              <a:rPr lang="hu-HU" sz="2800" dirty="0" smtClean="0"/>
              <a:t>és csapadékvíz hálózata</a:t>
            </a:r>
            <a:endParaRPr lang="en-US" sz="2800" dirty="0" smtClean="0"/>
          </a:p>
          <a:p>
            <a:r>
              <a:rPr lang="en-US" sz="2800" dirty="0" smtClean="0"/>
              <a:t>B</a:t>
            </a:r>
            <a:r>
              <a:rPr lang="hu-HU" sz="2800" dirty="0" smtClean="0"/>
              <a:t>eltéri szennyvízkezelő </a:t>
            </a:r>
            <a:r>
              <a:rPr lang="en-US" sz="2800" dirty="0" err="1" smtClean="0"/>
              <a:t>rendszerek</a:t>
            </a:r>
            <a:r>
              <a:rPr lang="en-US" sz="2800" dirty="0" smtClean="0"/>
              <a:t> </a:t>
            </a:r>
            <a:r>
              <a:rPr lang="en-US" sz="2800" dirty="0" err="1" smtClean="0"/>
              <a:t>részi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5085184"/>
            <a:ext cx="160895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67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65245" cy="120248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A </a:t>
            </a:r>
            <a:r>
              <a:rPr lang="en-US" sz="3200" dirty="0" err="1" smtClean="0">
                <a:latin typeface="+mn-lt"/>
              </a:rPr>
              <a:t>szennyvíz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típusai</a:t>
            </a:r>
            <a:endParaRPr lang="en-US" sz="3200" dirty="0" smtClean="0">
              <a:latin typeface="+mn-lt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14400" y="1371600"/>
            <a:ext cx="7128792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800" b="1" dirty="0" smtClean="0"/>
              <a:t>A házi szennyvizek típusai</a:t>
            </a:r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Két fajtát különítünk el:</a:t>
            </a:r>
          </a:p>
          <a:p>
            <a:r>
              <a:rPr lang="hu-HU" sz="1800" dirty="0" smtClean="0"/>
              <a:t>               </a:t>
            </a:r>
            <a:r>
              <a:rPr lang="hu-HU" sz="1800" b="1" dirty="0" smtClean="0"/>
              <a:t>Barna szennyvíz:</a:t>
            </a:r>
            <a:r>
              <a:rPr lang="hu-HU" sz="1800" dirty="0" smtClean="0"/>
              <a:t> A lakosság ivó- és háztartási célú vízhasználatából keletkező, más eredetű szennyvízzel nem keveredett szennyvíz, amely konyhai, fürdőszobai, WC használatból, mosásból és takarításból keletkezik. A keletkező szennyvíz mennyisége egy fürdőszobával, angol WC-vel ellátott, automata mosógéppel felszerelt, 4 fős háztartásra vonatkoztatva, 140 l/ nap/fő vízfogyasztás esetén 0,56 m</a:t>
            </a:r>
            <a:r>
              <a:rPr lang="hu-HU" sz="1800" baseline="30000" dirty="0" smtClean="0"/>
              <a:t>3</a:t>
            </a:r>
            <a:r>
              <a:rPr lang="hu-HU" sz="1800" dirty="0" smtClean="0"/>
              <a:t>/ nap.</a:t>
            </a:r>
          </a:p>
          <a:p>
            <a:r>
              <a:rPr lang="hu-HU" sz="1800" dirty="0" smtClean="0"/>
              <a:t>                 </a:t>
            </a:r>
            <a:r>
              <a:rPr lang="hu-HU" sz="1800" b="1" dirty="0" smtClean="0"/>
              <a:t>Szürke szennyvíz:</a:t>
            </a:r>
            <a:r>
              <a:rPr lang="hu-HU" sz="1800" dirty="0" smtClean="0"/>
              <a:t> Eredete és összetétele szerint abban különbözik a házi szennyvíztől, hogy nem tartalmazza a víz-öblítéses WC használatból keletkező ún. fekáliás szennyvizet. Szürke víz akkor keletkezik, ha a lakásban nincs víz-öblítéses angol WC, vagy komposzt WC került beépítésre. A keletkező szennyvíz mennyisége egy automata mosógéppel, bio-toalettel felszerelt, 4 fős háztartásra vonatkoztatva 0,38 m</a:t>
            </a:r>
            <a:r>
              <a:rPr lang="hu-HU" sz="1800" baseline="30000" dirty="0" smtClean="0"/>
              <a:t>3</a:t>
            </a:r>
            <a:r>
              <a:rPr lang="hu-HU" sz="1800" dirty="0" smtClean="0"/>
              <a:t>/nap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9938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87624" y="620689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Épület</a:t>
            </a:r>
            <a:r>
              <a:rPr lang="en-US" sz="3200" dirty="0" smtClean="0"/>
              <a:t> </a:t>
            </a:r>
            <a:r>
              <a:rPr lang="hu-HU" sz="3200" dirty="0" smtClean="0"/>
              <a:t>szennyvíz és csapadékvíz hálózata</a:t>
            </a:r>
            <a:endParaRPr lang="en-US" sz="3200" dirty="0" smtClean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99592" y="1484784"/>
            <a:ext cx="748883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Csatornarendszerek/-hálózatok: a háztartási, ipari és kereskedelmi/intézményi szennyvíz begyűjtésére és szállítására szolgálnak, és állhatnak csővezeték-hálózatból, vízgyűjtő medencéből és </a:t>
            </a:r>
            <a:r>
              <a:rPr lang="hu-HU" dirty="0" smtClean="0"/>
              <a:t>szivattyúállomásokból.</a:t>
            </a:r>
            <a:endParaRPr lang="en-US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smtClean="0"/>
              <a:t>csatornarendszerek általában a következő kategóriákba sorolhatók be: kombinált (szennyvíz és esővíz elvezetésére szolgál) vagy különálló rendszerek (csak a szennyvíz kezelésére szolgál).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79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6965245" cy="120248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+mn-lt"/>
              </a:rPr>
              <a:t>Épületek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szennyvízcsatornázása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90600" y="2438400"/>
            <a:ext cx="7344816" cy="31717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dirty="0" smtClean="0"/>
              <a:t>Az épületekben, különösen többszintes épületnél külön jellegzetes műtárgyak fordulnak elő. Attól függően, hogy egyesített vagy elválasztó rendszer van, a házi </a:t>
            </a:r>
            <a:r>
              <a:rPr lang="hu-HU" dirty="0" smtClean="0"/>
              <a:t>bekötőcsatornát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hu-HU" dirty="0" smtClean="0"/>
              <a:t> </a:t>
            </a:r>
            <a:r>
              <a:rPr lang="en-US" dirty="0" smtClean="0"/>
              <a:t>é</a:t>
            </a:r>
            <a:r>
              <a:rPr lang="hu-HU" dirty="0" smtClean="0"/>
              <a:t>pületen belül</a:t>
            </a:r>
            <a:r>
              <a:rPr lang="en-US" dirty="0" err="1" smtClean="0"/>
              <a:t>i</a:t>
            </a:r>
            <a:r>
              <a:rPr lang="hu-HU" dirty="0" smtClean="0"/>
              <a:t> </a:t>
            </a:r>
            <a:r>
              <a:rPr lang="hu-HU" dirty="0" smtClean="0"/>
              <a:t>különböző </a:t>
            </a:r>
            <a:r>
              <a:rPr lang="hu-HU" dirty="0" smtClean="0"/>
              <a:t>berendezések</a:t>
            </a:r>
            <a:r>
              <a:rPr lang="en-US" dirty="0" smtClean="0"/>
              <a:t> </a:t>
            </a:r>
            <a:r>
              <a:rPr lang="en-US" dirty="0" err="1" smtClean="0"/>
              <a:t>alkotják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hu-HU" dirty="0" smtClean="0"/>
              <a:t> </a:t>
            </a:r>
            <a:r>
              <a:rPr lang="hu-HU" dirty="0" smtClean="0"/>
              <a:t>végzik a szennyvíz összegyűjtését. A </a:t>
            </a:r>
            <a:r>
              <a:rPr lang="hu-HU" dirty="0" smtClean="0"/>
              <a:t> </a:t>
            </a:r>
            <a:r>
              <a:rPr lang="hu-HU" dirty="0" smtClean="0"/>
              <a:t>kifolyás az ágvezetéken keresztül kerül az ejtővezetékbe, majd alul a belső alapcsatornába. A leeső víz lemozdulás közben légritkítást idézne elő, ezért ennek elhárítására szellőzőcsőre van szükség.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80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-60000">
            <a:off x="692363" y="668523"/>
            <a:ext cx="3413641" cy="1037744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Egy épület szennyvíz és csapadékvíz </a:t>
            </a:r>
            <a:r>
              <a:rPr lang="hu-HU" sz="1800" b="1" dirty="0" smtClean="0"/>
              <a:t>hálózat</a:t>
            </a:r>
            <a:r>
              <a:rPr lang="en-US" sz="1800" b="1" dirty="0" err="1" smtClean="0"/>
              <a:t>ának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részei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7784" y="2438733"/>
            <a:ext cx="3048891" cy="328550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a./ csapadékvíz elvezetés magastetös, b./ lapostetös épület esetében,</a:t>
            </a:r>
            <a:endParaRPr lang="en-US" dirty="0" smtClean="0"/>
          </a:p>
          <a:p>
            <a:r>
              <a:rPr lang="hu-HU" dirty="0" smtClean="0"/>
              <a:t>1 berendezési tárgy, 2 büzelzáróval ellátott szifon, 2a padlóvíztelenítö, ágvezeték, 4 szennyvíz ejtövezeték, 5 szennyvíz belsö alapcsatorna, 6 szennyvíz és esövíz külsö alapcsatorna, 7 szellözö vezeték, 8 csapadékvíz ejtövezeték, 9 „esövíz állványcsö” terepszinttöl kb. 2 m magasságig, 10 csapadékvíz tetöösszefolyó lombkosárral, 11 épületen belül vezetett esövíz ejtöcsö, 12 esövíz alapcsatorna, 13 tisztítóidom, 14 visszatorlódásgátló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Kép 0" descr="csatorn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4575" y="1672683"/>
            <a:ext cx="3021013" cy="35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53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04856" cy="1143000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Szennyvíz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és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csapadékvíz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hálózat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egy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másik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megjelenítése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5943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383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-60000">
            <a:off x="833378" y="1013400"/>
            <a:ext cx="3750130" cy="696651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Csapadékvíz lefolyócsö vakaknába kötve</a:t>
            </a:r>
            <a:endParaRPr lang="en-US" sz="2000" b="1" dirty="0"/>
          </a:p>
        </p:txBody>
      </p:sp>
      <p:pic>
        <p:nvPicPr>
          <p:cNvPr id="8" name="Content Placeholder 7" descr="ghg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9231" y="2244725"/>
            <a:ext cx="2171700" cy="2438400"/>
          </a:xfrm>
        </p:spPr>
      </p:pic>
      <p:sp>
        <p:nvSpPr>
          <p:cNvPr id="10" name="TextBox 9"/>
          <p:cNvSpPr txBox="1"/>
          <p:nvPr/>
        </p:nvSpPr>
        <p:spPr>
          <a:xfrm>
            <a:off x="990600" y="28956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 ejtövezeték, 2 állványcsö (pl. öv. vagy acél), 3  járda, 4 talajszint, 5 vakakna (térszint alatt 20-40 cm-re, szükség esetén duguláselhárításkor feltárva),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06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uneză">
  <a:themeElements>
    <a:clrScheme name="Piuneză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uneză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unez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147</TotalTime>
  <Words>318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Piuneză</vt:lpstr>
      <vt:lpstr>Slide 1</vt:lpstr>
      <vt:lpstr>    A szennyvízcsatornázási rendszerek kivitelezési technológiái</vt:lpstr>
      <vt:lpstr>TARTALOMJEGYZÉK</vt:lpstr>
      <vt:lpstr>A szennyvíz típusai</vt:lpstr>
      <vt:lpstr>Épület szennyvíz és csapadékvíz hálózata</vt:lpstr>
      <vt:lpstr>Épületek szennyvízcsatornázása  </vt:lpstr>
      <vt:lpstr>Egy épület szennyvíz és csapadékvíz hálózatának részei</vt:lpstr>
      <vt:lpstr>Szennyvíz és csapadékvíz hálózat egy másik megjelenítése </vt:lpstr>
      <vt:lpstr>Csapadékvíz lefolyócsö vakaknába kötve</vt:lpstr>
      <vt:lpstr>Beltéri szennyvízkezelő rendszerek részi</vt:lpstr>
      <vt:lpstr>Bűzelzárók  </vt:lpstr>
      <vt:lpstr>Tisztítóidom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INSTALATII INTERIOARE DE ALIMENTARE CU APĂ RECE ŞI APĂ CALDĂ PENTRU CONSUM MENAJER</dc:title>
  <dc:creator>emilia</dc:creator>
  <cp:lastModifiedBy>Windows User</cp:lastModifiedBy>
  <cp:revision>29</cp:revision>
  <dcterms:created xsi:type="dcterms:W3CDTF">2014-01-06T16:14:58Z</dcterms:created>
  <dcterms:modified xsi:type="dcterms:W3CDTF">2020-07-26T22:18:15Z</dcterms:modified>
</cp:coreProperties>
</file>